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7" r:id="rId4"/>
    <p:sldId id="257" r:id="rId5"/>
    <p:sldId id="258" r:id="rId6"/>
    <p:sldId id="266" r:id="rId7"/>
    <p:sldId id="259" r:id="rId8"/>
    <p:sldId id="260" r:id="rId9"/>
    <p:sldId id="261" r:id="rId10"/>
    <p:sldId id="262" r:id="rId11"/>
    <p:sldId id="263" r:id="rId12"/>
    <p:sldId id="265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198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648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19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667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818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36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324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862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437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06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712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112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624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4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180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595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EB1F-61DD-4249-8A4D-FD5316C9E63F}" type="datetimeFigureOut">
              <a:rPr lang="sl-SI" smtClean="0"/>
              <a:t>18.03.2026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772314-0AE6-45EE-B598-47CC41FE02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434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47" y="5152224"/>
            <a:ext cx="1102937" cy="790995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0767" y="5948681"/>
            <a:ext cx="7766936" cy="706644"/>
          </a:xfrm>
        </p:spPr>
        <p:txBody>
          <a:bodyPr>
            <a:normAutofit/>
          </a:bodyPr>
          <a:lstStyle/>
          <a:p>
            <a:pPr algn="ctr"/>
            <a:r>
              <a:rPr lang="sl-SI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Delavnico organizira partner Ustanova Zdenke Gustinčič- Fundacija za dobro ljudi in narave, v okviru projekta »ČUTIMO VSI/VSE- ŽIVLJENJE V CELOTI«, ki je sofinanciran s strani Evropske unije s sredstvi Evropskega sklada za regionalni razvoj in Republike Slovenije v okviru Programa kohezijske politike 2021-2027 / ukrep CLLD.</a:t>
            </a:r>
            <a:endParaRPr lang="sl-SI" sz="11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3" y="1794000"/>
            <a:ext cx="4152508" cy="31143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32" y="5152224"/>
            <a:ext cx="2234033" cy="8437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038" y="5231876"/>
            <a:ext cx="2921516" cy="687415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603433" y="1016148"/>
            <a:ext cx="1013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1">
                    <a:lumMod val="75000"/>
                  </a:schemeClr>
                </a:solidFill>
              </a:rPr>
              <a:t>ČUTIMO VSI/VSE- ŽIVLJENJE V CELOTI</a:t>
            </a:r>
            <a:endParaRPr lang="sl-SI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02" y="1794000"/>
            <a:ext cx="2331403" cy="31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140" y="1423676"/>
            <a:ext cx="5356257" cy="40171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7654" y="1423677"/>
            <a:ext cx="5356259" cy="4017194"/>
          </a:xfrm>
          <a:prstGeom prst="rect">
            <a:avLst/>
          </a:prstGeom>
        </p:spPr>
      </p:pic>
      <p:sp>
        <p:nvSpPr>
          <p:cNvPr id="10" name="Puščica dol 9"/>
          <p:cNvSpPr/>
          <p:nvPr/>
        </p:nvSpPr>
        <p:spPr>
          <a:xfrm rot="3378464">
            <a:off x="7494310" y="2724345"/>
            <a:ext cx="565608" cy="82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4929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1" y="405353"/>
            <a:ext cx="6573625" cy="493021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9213" y="2188819"/>
            <a:ext cx="5142584" cy="38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0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8099" y="2009760"/>
            <a:ext cx="6496465" cy="827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000" dirty="0" smtClean="0">
                <a:solidFill>
                  <a:schemeClr val="tx1"/>
                </a:solidFill>
              </a:rPr>
              <a:t>Hvala za vašo pozornost! </a:t>
            </a:r>
            <a:endParaRPr lang="sl-SI" sz="3000" dirty="0">
              <a:solidFill>
                <a:schemeClr val="tx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857839" y="4817095"/>
            <a:ext cx="421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7. Marec 2026</a:t>
            </a:r>
          </a:p>
          <a:p>
            <a:r>
              <a:rPr lang="sl-SI" dirty="0" err="1" smtClean="0"/>
              <a:t>SReČNA</a:t>
            </a:r>
            <a:r>
              <a:rPr lang="sl-SI" dirty="0" smtClean="0"/>
              <a:t> HIŠA na Kalu, Grgar 196</a:t>
            </a:r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7" y="5597660"/>
            <a:ext cx="2237426" cy="84741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48" y="5670819"/>
            <a:ext cx="1072989" cy="70110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620" y="5926873"/>
            <a:ext cx="283488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9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799987"/>
            <a:ext cx="8596668" cy="625311"/>
          </a:xfrm>
        </p:spPr>
        <p:txBody>
          <a:bodyPr>
            <a:noAutofit/>
          </a:bodyPr>
          <a:lstStyle/>
          <a:p>
            <a:r>
              <a:rPr lang="sl-SI" sz="4000" b="1" dirty="0" smtClean="0">
                <a:solidFill>
                  <a:schemeClr val="accent1">
                    <a:lumMod val="75000"/>
                  </a:schemeClr>
                </a:solidFill>
              </a:rPr>
              <a:t>O PROJEKTU:</a:t>
            </a:r>
            <a:endParaRPr lang="sl-SI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600200"/>
            <a:ext cx="9475334" cy="5682513"/>
          </a:xfrm>
        </p:spPr>
        <p:txBody>
          <a:bodyPr>
            <a:normAutofit/>
          </a:bodyPr>
          <a:lstStyle/>
          <a:p>
            <a:pPr algn="just" fontAlgn="base"/>
            <a:r>
              <a:rPr lang="sl-SI" dirty="0">
                <a:solidFill>
                  <a:schemeClr val="tx1"/>
                </a:solidFill>
                <a:latin typeface="Roboto"/>
              </a:rPr>
              <a:t>Projekt oživlja Mladinski center </a:t>
            </a:r>
            <a:r>
              <a:rPr lang="sl-SI" dirty="0" err="1">
                <a:solidFill>
                  <a:schemeClr val="tx1"/>
                </a:solidFill>
                <a:latin typeface="Roboto"/>
              </a:rPr>
              <a:t>Tau</a:t>
            </a:r>
            <a:r>
              <a:rPr lang="sl-SI" dirty="0">
                <a:solidFill>
                  <a:schemeClr val="tx1"/>
                </a:solidFill>
                <a:latin typeface="Roboto"/>
              </a:rPr>
              <a:t> na Sveti Gori in spodbuja kakovostno preživljanje prostega časa z digitalnim odmikom. Povezuje različne generacije in ranljive skupine, prenaša kulturno dediščino ter vključuje delavnice, igre, tradicionalno kulinariko, </a:t>
            </a:r>
            <a:r>
              <a:rPr lang="sl-SI" dirty="0" err="1">
                <a:solidFill>
                  <a:schemeClr val="tx1"/>
                </a:solidFill>
                <a:latin typeface="Roboto"/>
              </a:rPr>
              <a:t>suhogradnjo</a:t>
            </a:r>
            <a:r>
              <a:rPr lang="sl-SI" dirty="0">
                <a:solidFill>
                  <a:schemeClr val="tx1"/>
                </a:solidFill>
                <a:latin typeface="Roboto"/>
              </a:rPr>
              <a:t>, pohode in senzorno sobo.</a:t>
            </a:r>
          </a:p>
          <a:p>
            <a:pPr algn="just" fontAlgn="base"/>
            <a:r>
              <a:rPr lang="sl-SI" dirty="0">
                <a:solidFill>
                  <a:schemeClr val="tx1"/>
                </a:solidFill>
                <a:latin typeface="Roboto"/>
              </a:rPr>
              <a:t>Projekt krepi socialno vključenost, spoštljiv odnos do narave in spodbuja </a:t>
            </a:r>
            <a:r>
              <a:rPr lang="sl-SI" b="1" dirty="0">
                <a:solidFill>
                  <a:schemeClr val="tx1"/>
                </a:solidFill>
                <a:latin typeface="inherit"/>
              </a:rPr>
              <a:t>zdrav življenjski slog</a:t>
            </a:r>
            <a:r>
              <a:rPr lang="sl-SI" dirty="0">
                <a:solidFill>
                  <a:schemeClr val="tx1"/>
                </a:solidFill>
                <a:latin typeface="Roboto"/>
              </a:rPr>
              <a:t>, odgovoren odnos do okolja in skupnosti ter odpira nove kulturne, turistične in poslovne priložnosti</a:t>
            </a:r>
            <a:r>
              <a:rPr lang="sl-SI" dirty="0" smtClean="0">
                <a:solidFill>
                  <a:schemeClr val="tx1"/>
                </a:solidFill>
                <a:latin typeface="Roboto"/>
              </a:rPr>
              <a:t>.</a:t>
            </a:r>
          </a:p>
          <a:p>
            <a:pPr algn="just" fontAlgn="base"/>
            <a:r>
              <a:rPr lang="sl-SI" b="1" dirty="0">
                <a:solidFill>
                  <a:schemeClr val="tx1"/>
                </a:solidFill>
                <a:latin typeface="Roboto"/>
              </a:rPr>
              <a:t>Nosilec: </a:t>
            </a:r>
            <a:r>
              <a:rPr lang="sl-SI" dirty="0">
                <a:solidFill>
                  <a:schemeClr val="tx1"/>
                </a:solidFill>
                <a:latin typeface="Roboto"/>
              </a:rPr>
              <a:t>DOMUS GRATIAE Romarski dom in kulturno izobraževalni center Sveta Gora</a:t>
            </a:r>
          </a:p>
          <a:p>
            <a:pPr algn="just" fontAlgn="base"/>
            <a:r>
              <a:rPr lang="sl-SI" b="1" dirty="0" smtClean="0">
                <a:solidFill>
                  <a:schemeClr val="tx1"/>
                </a:solidFill>
                <a:latin typeface="Roboto"/>
              </a:rPr>
              <a:t>Partnerji</a:t>
            </a:r>
            <a:r>
              <a:rPr lang="sl-SI" b="1" dirty="0">
                <a:solidFill>
                  <a:schemeClr val="tx1"/>
                </a:solidFill>
                <a:latin typeface="Roboto"/>
              </a:rPr>
              <a:t>: </a:t>
            </a:r>
            <a:endParaRPr lang="sl-SI" b="1" dirty="0" smtClean="0">
              <a:solidFill>
                <a:schemeClr val="tx1"/>
              </a:solidFill>
              <a:latin typeface="Roboto"/>
            </a:endParaRPr>
          </a:p>
          <a:p>
            <a:pPr marL="0" indent="0" algn="just" fontAlgn="base">
              <a:buNone/>
            </a:pPr>
            <a:r>
              <a:rPr lang="sl-SI" dirty="0" smtClean="0">
                <a:solidFill>
                  <a:schemeClr val="tx1"/>
                </a:solidFill>
                <a:latin typeface="Roboto"/>
              </a:rPr>
              <a:t>KRALJICA D.O.O.</a:t>
            </a:r>
          </a:p>
          <a:p>
            <a:pPr marL="0" indent="0" algn="just" fontAlgn="base">
              <a:buNone/>
            </a:pPr>
            <a:r>
              <a:rPr lang="sl-SI" dirty="0" smtClean="0">
                <a:solidFill>
                  <a:schemeClr val="accent1">
                    <a:lumMod val="75000"/>
                  </a:schemeClr>
                </a:solidFill>
                <a:latin typeface="Roboto"/>
              </a:rPr>
              <a:t>USTANOVA ZDENKE GUSTINČIČ- Fundacija za dobro ljudi in narave</a:t>
            </a:r>
          </a:p>
          <a:p>
            <a:pPr marL="0" indent="0" algn="just" fontAlgn="base">
              <a:buNone/>
            </a:pPr>
            <a:r>
              <a:rPr lang="sl-SI" dirty="0" smtClean="0">
                <a:solidFill>
                  <a:schemeClr val="tx1"/>
                </a:solidFill>
                <a:latin typeface="Roboto"/>
              </a:rPr>
              <a:t>OŠ </a:t>
            </a:r>
            <a:r>
              <a:rPr lang="sl-SI" dirty="0">
                <a:solidFill>
                  <a:schemeClr val="tx1"/>
                </a:solidFill>
                <a:latin typeface="Roboto"/>
              </a:rPr>
              <a:t>SOLKAN, VRTEC PRI OSNOVNI ŠOLI SOLKAN</a:t>
            </a:r>
            <a:endParaRPr lang="sl-SI" dirty="0" smtClean="0">
              <a:solidFill>
                <a:schemeClr val="tx1"/>
              </a:solidFill>
              <a:latin typeface="Roboto"/>
            </a:endParaRPr>
          </a:p>
          <a:p>
            <a:pPr algn="just" fontAlgn="base"/>
            <a:endParaRPr lang="sl-SI" dirty="0">
              <a:solidFill>
                <a:schemeClr val="tx1"/>
              </a:solidFill>
              <a:latin typeface="Roboto"/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58" y="6194295"/>
            <a:ext cx="2829437" cy="4456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2" y="5874302"/>
            <a:ext cx="1178351" cy="7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1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46211" y="1378163"/>
            <a:ext cx="8596668" cy="1628987"/>
          </a:xfrm>
        </p:spPr>
        <p:txBody>
          <a:bodyPr/>
          <a:lstStyle/>
          <a:p>
            <a:r>
              <a:rPr lang="sl-SI" i="1" dirty="0">
                <a:solidFill>
                  <a:schemeClr val="tx1"/>
                </a:solidFill>
                <a:latin typeface="open-sans"/>
              </a:rPr>
              <a:t>Projekt se osredotoča na ohranjanje kulturne dediščine z obujanjem starih poti, suhe gradnje in varovanja narave z zasaditvami medonosnih rastlin in zelišč. Udeleženci skozi aktivnosti spoznavajo lastno dediščino ter krepijo pripadnost lokalnemu okolju. S tem projekt prispeva k večji socialni vključenosti mladih, žensk in starejših</a:t>
            </a:r>
            <a:r>
              <a:rPr lang="sl-SI" i="1" dirty="0" smtClean="0">
                <a:solidFill>
                  <a:schemeClr val="tx1"/>
                </a:solidFill>
                <a:latin typeface="open-sans"/>
              </a:rPr>
              <a:t>.</a:t>
            </a:r>
          </a:p>
          <a:p>
            <a:endParaRPr lang="sl-SI" i="1" dirty="0">
              <a:solidFill>
                <a:srgbClr val="4C4C4C"/>
              </a:solidFill>
              <a:latin typeface="open-sans"/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45" y="5793276"/>
            <a:ext cx="2834886" cy="4450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503" y="5684200"/>
            <a:ext cx="1075367" cy="6964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40" y="5611779"/>
            <a:ext cx="2237426" cy="8413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187" y="2737689"/>
            <a:ext cx="2154244" cy="28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9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vsebine 8"/>
          <p:cNvSpPr>
            <a:spLocks noGrp="1"/>
          </p:cNvSpPr>
          <p:nvPr>
            <p:ph idx="1"/>
          </p:nvPr>
        </p:nvSpPr>
        <p:spPr>
          <a:xfrm>
            <a:off x="498223" y="690008"/>
            <a:ext cx="8683483" cy="2015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4000" b="1" dirty="0" smtClean="0">
                <a:solidFill>
                  <a:schemeClr val="accent1">
                    <a:lumMod val="75000"/>
                  </a:schemeClr>
                </a:solidFill>
              </a:rPr>
              <a:t>PRVA UČNA DELAVNICA </a:t>
            </a:r>
            <a:br>
              <a:rPr lang="sl-SI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4000" b="1" dirty="0" smtClean="0">
                <a:solidFill>
                  <a:schemeClr val="accent1">
                    <a:lumMod val="75000"/>
                  </a:schemeClr>
                </a:solidFill>
              </a:rPr>
              <a:t>GRADNJE SUHOZIDA</a:t>
            </a:r>
          </a:p>
          <a:p>
            <a:pPr marL="0" indent="0" algn="ctr">
              <a:buNone/>
            </a:pPr>
            <a:r>
              <a:rPr lang="sl-SI" sz="2000" b="1" dirty="0" smtClean="0">
                <a:solidFill>
                  <a:schemeClr val="accent1"/>
                </a:solidFill>
              </a:rPr>
              <a:t>Spoznajte tradicionalno tehniko brez veziva!</a:t>
            </a:r>
            <a:endParaRPr lang="sl-SI" sz="2000" b="1" dirty="0">
              <a:solidFill>
                <a:schemeClr val="accent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862" y="2580776"/>
            <a:ext cx="2709470" cy="39425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122" y="2580776"/>
            <a:ext cx="3019842" cy="39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5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7078" y="1123641"/>
            <a:ext cx="8596668" cy="2411412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Delavnico bo vodil priznan lokalni mojster </a:t>
            </a:r>
            <a:r>
              <a:rPr lang="sl-SI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suhozidne</a:t>
            </a:r>
            <a:r>
              <a:rPr lang="sl-SI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gradnje </a:t>
            </a:r>
            <a:r>
              <a:rPr lang="sl-SI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Ivan Pavlin</a:t>
            </a:r>
            <a:r>
              <a:rPr lang="sl-SI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Ivan Pavlin</a:t>
            </a:r>
            <a:r>
              <a:rPr lang="sl-SI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izkušen mojster gradnje </a:t>
            </a:r>
            <a:r>
              <a:rPr lang="sl-SI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suhozidov</a:t>
            </a:r>
            <a:r>
              <a:rPr lang="sl-SI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ki se ukvarja z ohranjanjem in prenašanjem tradicionalnih tehnik </a:t>
            </a:r>
            <a:r>
              <a:rPr lang="sl-SI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suhozidne</a:t>
            </a:r>
            <a:r>
              <a:rPr lang="sl-SI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gradnje. S svojim praktičnim pristopom in dolgoletnimi izkušnjami udeležencem približa tehnike pravilnega izbora kamna, stabilnega zlaganja ter razumevanje pomena </a:t>
            </a:r>
            <a:r>
              <a:rPr lang="sl-SI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suhozidov</a:t>
            </a:r>
            <a:r>
              <a:rPr lang="sl-SI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kot pomembnega dela kulturne krajine.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45" y="4086519"/>
            <a:ext cx="4290246" cy="24132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137" y="3528735"/>
            <a:ext cx="3395483" cy="25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603314" y="917912"/>
            <a:ext cx="83898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b="1" dirty="0" smtClean="0">
                <a:solidFill>
                  <a:schemeClr val="accent1"/>
                </a:solidFill>
              </a:rPr>
              <a:t>KAJ JE SUHOZID? </a:t>
            </a:r>
            <a:r>
              <a:rPr lang="sl-SI" dirty="0" smtClean="0"/>
              <a:t>Zid iz kamna, zgrajen brez uporabe malte ali veziv. Kamni so zloženi tako, da se stabilizirajo s svojo težo in obliko.</a:t>
            </a:r>
          </a:p>
          <a:p>
            <a:pPr algn="just"/>
            <a:endParaRPr lang="sl-SI" sz="2000" dirty="0"/>
          </a:p>
          <a:p>
            <a:pPr algn="just"/>
            <a:r>
              <a:rPr lang="sl-SI" sz="2000" b="1" dirty="0" smtClean="0">
                <a:solidFill>
                  <a:schemeClr val="accent1"/>
                </a:solidFill>
              </a:rPr>
              <a:t>UPORABA SUHOZIDA: </a:t>
            </a:r>
            <a:r>
              <a:rPr lang="sl-SI" dirty="0" smtClean="0"/>
              <a:t>ograjevanje zemljišč, terase na pobočjih, zaščita pred erozijo, tradicionalna krajinska arhitektura.</a:t>
            </a:r>
          </a:p>
          <a:p>
            <a:pPr algn="just"/>
            <a:endParaRPr lang="sl-SI" sz="2000" dirty="0"/>
          </a:p>
          <a:p>
            <a:pPr algn="just"/>
            <a:r>
              <a:rPr lang="sl-SI" sz="2000" b="1" dirty="0" smtClean="0">
                <a:solidFill>
                  <a:schemeClr val="accent1"/>
                </a:solidFill>
              </a:rPr>
              <a:t>MATERIAL: </a:t>
            </a:r>
            <a:r>
              <a:rPr lang="sl-SI" dirty="0" smtClean="0"/>
              <a:t>Naravni kamen, kamni različnih velikosti,…</a:t>
            </a:r>
          </a:p>
          <a:p>
            <a:pPr algn="just"/>
            <a:endParaRPr lang="sl-SI" sz="2000" dirty="0"/>
          </a:p>
          <a:p>
            <a:pPr algn="just"/>
            <a:r>
              <a:rPr lang="sl-SI" sz="2000" b="1" dirty="0" smtClean="0">
                <a:solidFill>
                  <a:schemeClr val="accent1"/>
                </a:solidFill>
              </a:rPr>
              <a:t>PRIPRAVA TERENA: </a:t>
            </a:r>
            <a:r>
              <a:rPr lang="sl-SI" dirty="0" smtClean="0"/>
              <a:t>Odstranitev rastlinja, izkop temelja, uravnavanje podlage, polaganje največjih kamnov v osnovo.</a:t>
            </a:r>
          </a:p>
          <a:p>
            <a:pPr algn="just"/>
            <a:endParaRPr lang="sl-SI" sz="2000" dirty="0" smtClean="0"/>
          </a:p>
          <a:p>
            <a:pPr algn="just"/>
            <a:r>
              <a:rPr lang="sl-SI" sz="2000" b="1" dirty="0" smtClean="0">
                <a:solidFill>
                  <a:schemeClr val="accent1"/>
                </a:solidFill>
              </a:rPr>
              <a:t>POSTOPEK GRADNJE: </a:t>
            </a:r>
            <a:r>
              <a:rPr lang="sl-SI" dirty="0" smtClean="0"/>
              <a:t>polaganje večjih kamnov na dno, zlaganje kamnov v plasteh, zapolnjevanje praznin z manjšimi kamni, rahlo nagibanje zidu proti notranjosti.</a:t>
            </a:r>
          </a:p>
          <a:p>
            <a:endParaRPr lang="sl-SI" sz="2000" dirty="0" smtClean="0">
              <a:solidFill>
                <a:schemeClr val="accent1"/>
              </a:solidFill>
            </a:endParaRPr>
          </a:p>
          <a:p>
            <a:r>
              <a:rPr lang="sl-SI" sz="2000" b="1" dirty="0" smtClean="0">
                <a:solidFill>
                  <a:schemeClr val="accent1"/>
                </a:solidFill>
              </a:rPr>
              <a:t>KAKŠNE SO PRDNOSTI SUHOZIDA? </a:t>
            </a:r>
            <a:r>
              <a:rPr lang="sl-SI" dirty="0" smtClean="0"/>
              <a:t>Dobra drenaža, dolga življenjska doba, naraven videz, pomembna kulturna dediščina.</a:t>
            </a:r>
            <a:endParaRPr lang="sl-SI" dirty="0"/>
          </a:p>
          <a:p>
            <a:endParaRPr lang="sl-SI" sz="2000" dirty="0" smtClean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39938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1" y="402995"/>
            <a:ext cx="6281394" cy="47110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84" y="3485560"/>
            <a:ext cx="4047241" cy="30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6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1" y="513759"/>
            <a:ext cx="6441649" cy="48312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8"/>
          <a:stretch/>
        </p:blipFill>
        <p:spPr>
          <a:xfrm>
            <a:off x="6256254" y="3061354"/>
            <a:ext cx="4264059" cy="35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500" y="1157336"/>
            <a:ext cx="6057768" cy="45433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08" y="2333656"/>
            <a:ext cx="5498969" cy="41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9362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Oranžn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357</Words>
  <Application>Microsoft Office PowerPoint</Application>
  <PresentationFormat>Širokozaslonsko</PresentationFormat>
  <Paragraphs>29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21" baseType="lpstr">
      <vt:lpstr>Arial</vt:lpstr>
      <vt:lpstr>Calibri</vt:lpstr>
      <vt:lpstr>inherit</vt:lpstr>
      <vt:lpstr>open-sans</vt:lpstr>
      <vt:lpstr>Roboto</vt:lpstr>
      <vt:lpstr>Times New Roman</vt:lpstr>
      <vt:lpstr>Trebuchet MS</vt:lpstr>
      <vt:lpstr>Wingdings 3</vt:lpstr>
      <vt:lpstr>Gladko</vt:lpstr>
      <vt:lpstr>PowerPointova predstavitev</vt:lpstr>
      <vt:lpstr>O PROJEKTU: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Andrej Reljič</dc:creator>
  <cp:lastModifiedBy>Andrej Reljič</cp:lastModifiedBy>
  <cp:revision>17</cp:revision>
  <dcterms:created xsi:type="dcterms:W3CDTF">2026-03-05T07:08:19Z</dcterms:created>
  <dcterms:modified xsi:type="dcterms:W3CDTF">2026-03-18T08:41:12Z</dcterms:modified>
</cp:coreProperties>
</file>